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8"/>
  </p:notesMasterIdLst>
  <p:sldIdLst>
    <p:sldId id="535" r:id="rId2"/>
    <p:sldId id="622" r:id="rId3"/>
    <p:sldId id="621" r:id="rId4"/>
    <p:sldId id="617" r:id="rId5"/>
    <p:sldId id="618" r:id="rId6"/>
    <p:sldId id="619" r:id="rId7"/>
  </p:sldIdLst>
  <p:sldSz cx="10477500" cy="7345363"/>
  <p:notesSz cx="6858000" cy="9144000"/>
  <p:defaultTextStyle>
    <a:defPPr>
      <a:defRPr lang="ru-RU"/>
    </a:defPPr>
    <a:lvl1pPr marL="0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1pPr>
    <a:lvl2pPr marL="570311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2pPr>
    <a:lvl3pPr marL="1140623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3pPr>
    <a:lvl4pPr marL="1710934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4pPr>
    <a:lvl5pPr marL="2281245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5pPr>
    <a:lvl6pPr marL="2851556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6pPr>
    <a:lvl7pPr marL="3421868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7pPr>
    <a:lvl8pPr marL="3992179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8pPr>
    <a:lvl9pPr marL="4562490" algn="l" defTabSz="1140623" rtl="0" eaLnBrk="1" latinLnBrk="0" hangingPunct="1">
      <a:defRPr sz="22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14" userDrawn="1">
          <p15:clr>
            <a:srgbClr val="A4A3A4"/>
          </p15:clr>
        </p15:guide>
        <p15:guide id="2" pos="330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lga Maslenikova" initials="OM" lastIdx="1" clrIdx="0"/>
  <p:cmAuthor id="2" name="АкимоваНаталья" initials="АН" lastIdx="4" clrIdx="1"/>
  <p:cmAuthor id="3" name="КривохижинаТатьяна" initials="КТ" lastIdx="4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63E3"/>
    <a:srgbClr val="64101B"/>
    <a:srgbClr val="FF9933"/>
    <a:srgbClr val="FF6600"/>
    <a:srgbClr val="94C9FA"/>
    <a:srgbClr val="E7B0F6"/>
    <a:srgbClr val="B1EC80"/>
    <a:srgbClr val="86EA8B"/>
    <a:srgbClr val="00C4AD"/>
    <a:srgbClr val="72E4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81996" autoAdjust="0"/>
  </p:normalViewPr>
  <p:slideViewPr>
    <p:cSldViewPr>
      <p:cViewPr varScale="1">
        <p:scale>
          <a:sx n="76" d="100"/>
          <a:sy n="76" d="100"/>
        </p:scale>
        <p:origin x="1186" y="58"/>
      </p:cViewPr>
      <p:guideLst>
        <p:guide orient="horz" pos="2314"/>
        <p:guide pos="33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commentAuthors" Target="commentAuthor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DEB7A-106D-4CDF-BEA1-BB2AB08C6D4D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82663" y="685800"/>
            <a:ext cx="4892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DE1AA-2E76-4564-8B90-34994DEB0D5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9559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1pPr>
    <a:lvl2pPr marL="570311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2pPr>
    <a:lvl3pPr marL="1140623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3pPr>
    <a:lvl4pPr marL="1710934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4pPr>
    <a:lvl5pPr marL="2281245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5pPr>
    <a:lvl6pPr marL="2851556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6pPr>
    <a:lvl7pPr marL="3421868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7pPr>
    <a:lvl8pPr marL="3992179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8pPr>
    <a:lvl9pPr marL="4562490" algn="l" defTabSz="1140623" rtl="0" eaLnBrk="1" latinLnBrk="0" hangingPunct="1">
      <a:defRPr sz="149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813" y="2281824"/>
            <a:ext cx="8905875" cy="157449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25" y="4162373"/>
            <a:ext cx="7334250" cy="18771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650" y="4720077"/>
            <a:ext cx="8905875" cy="145887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650" y="3113279"/>
            <a:ext cx="8905875" cy="160679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3875" y="1713919"/>
            <a:ext cx="4627563" cy="484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6062" y="1713919"/>
            <a:ext cx="4627563" cy="484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644206"/>
            <a:ext cx="4629382" cy="68522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3875" y="2329432"/>
            <a:ext cx="4629382" cy="42320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22426" y="1644206"/>
            <a:ext cx="4631201" cy="68522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2426" y="2329432"/>
            <a:ext cx="4631201" cy="42320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7" y="292453"/>
            <a:ext cx="3447025" cy="12446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6411" y="292456"/>
            <a:ext cx="5857214" cy="62690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3877" y="1537087"/>
            <a:ext cx="3447025" cy="50244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663" y="5141754"/>
            <a:ext cx="6286500" cy="60701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53663" y="656321"/>
            <a:ext cx="6286500" cy="440721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53663" y="5748767"/>
            <a:ext cx="6286500" cy="8620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96187" y="294156"/>
            <a:ext cx="2357438" cy="62673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23875" y="294156"/>
            <a:ext cx="6897688" cy="62673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94156"/>
            <a:ext cx="9429750" cy="1224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875" y="1713919"/>
            <a:ext cx="9429750" cy="484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3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AD633-46A0-40A5-94D5-7A5761A43A32}" type="datetimeFigureOut">
              <a:rPr lang="ru-RU" smtClean="0"/>
              <a:pPr/>
              <a:t>24.05.2023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79813" y="6808064"/>
            <a:ext cx="3317875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08875" y="6808064"/>
            <a:ext cx="2444750" cy="3910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B8A90-A48C-4000-9CF5-ABACE7B01C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7" Type="http://schemas.openxmlformats.org/officeDocument/2006/relationships/image" Target="../media/image11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0.png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2.jpeg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 /><Relationship Id="rId3" Type="http://schemas.openxmlformats.org/officeDocument/2006/relationships/image" Target="../media/image7.png" /><Relationship Id="rId7" Type="http://schemas.openxmlformats.org/officeDocument/2006/relationships/image" Target="../media/image13.jpe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png" /><Relationship Id="rId5" Type="http://schemas.openxmlformats.org/officeDocument/2006/relationships/image" Target="../media/image2.png" /><Relationship Id="rId4" Type="http://schemas.openxmlformats.org/officeDocument/2006/relationships/image" Target="../media/image8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5.png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profsouz.tgl.net.ru/2023/03/16/" TargetMode="External" /><Relationship Id="rId3" Type="http://schemas.openxmlformats.org/officeDocument/2006/relationships/image" Target="../media/image7.png" /><Relationship Id="rId7" Type="http://schemas.openxmlformats.org/officeDocument/2006/relationships/hyperlink" Target="https://burido.ru/1045-tsitaty-ushinskogo" TargetMode="Externa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png" /><Relationship Id="rId5" Type="http://schemas.openxmlformats.org/officeDocument/2006/relationships/image" Target="../media/image2.png" /><Relationship Id="rId4" Type="http://schemas.openxmlformats.org/officeDocument/2006/relationships/image" Target="../media/image8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 descr="1-0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962"/>
            <a:ext cx="10360047" cy="5832922"/>
          </a:xfrm>
          <a:prstGeom prst="rect">
            <a:avLst/>
          </a:prstGeom>
        </p:spPr>
      </p:pic>
      <p:pic>
        <p:nvPicPr>
          <p:cNvPr id="11" name="Picture 2" descr="C:\Users\dshershavin\Desktop\ND_LOGO_s.png">
            <a:extLst>
              <a:ext uri="{FF2B5EF4-FFF2-40B4-BE49-F238E27FC236}">
                <a16:creationId xmlns:a16="http://schemas.microsoft.com/office/drawing/2014/main" id="{5D79C861-0527-4105-B737-044A04785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472" y="6894093"/>
            <a:ext cx="1100043" cy="52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5B53427-011B-460C-A836-04226069BE9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602" y="6816296"/>
            <a:ext cx="2091074" cy="529067"/>
          </a:xfrm>
          <a:prstGeom prst="rect">
            <a:avLst/>
          </a:prstGeom>
        </p:spPr>
      </p:pic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2DEA896D-0F7B-44EB-B0C2-A154C6B70047}"/>
              </a:ext>
            </a:extLst>
          </p:cNvPr>
          <p:cNvSpPr txBox="1">
            <a:spLocks/>
          </p:cNvSpPr>
          <p:nvPr/>
        </p:nvSpPr>
        <p:spPr>
          <a:xfrm>
            <a:off x="6763701" y="4065591"/>
            <a:ext cx="4029250" cy="1335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ru-RU" sz="2000" b="1" dirty="0">
                <a:solidFill>
                  <a:srgbClr val="64101B"/>
                </a:solidFill>
                <a:latin typeface="Futura PT Light" pitchFamily="34" charset="-52"/>
              </a:rPr>
              <a:t>Константин Дмитриевич</a:t>
            </a:r>
          </a:p>
          <a:p>
            <a:pPr>
              <a:spcBef>
                <a:spcPts val="0"/>
              </a:spcBef>
            </a:pPr>
            <a:r>
              <a:rPr lang="ru-RU" sz="2000" b="1" dirty="0">
                <a:solidFill>
                  <a:srgbClr val="64101B"/>
                </a:solidFill>
                <a:latin typeface="Futura PT Light" pitchFamily="34" charset="-52"/>
                <a:ea typeface="+mn-ea"/>
                <a:cs typeface="Arial" pitchFamily="34" charset="0"/>
              </a:rPr>
              <a:t>Ушинский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AB751A2D-ED99-4250-9A0F-0B561B91B894}"/>
              </a:ext>
            </a:extLst>
          </p:cNvPr>
          <p:cNvCxnSpPr>
            <a:cxnSpLocks/>
          </p:cNvCxnSpPr>
          <p:nvPr/>
        </p:nvCxnSpPr>
        <p:spPr>
          <a:xfrm>
            <a:off x="918270" y="2880593"/>
            <a:ext cx="335421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2DEA896D-0F7B-44EB-B0C2-A154C6B70047}"/>
              </a:ext>
            </a:extLst>
          </p:cNvPr>
          <p:cNvSpPr txBox="1">
            <a:spLocks/>
          </p:cNvSpPr>
          <p:nvPr/>
        </p:nvSpPr>
        <p:spPr>
          <a:xfrm>
            <a:off x="117453" y="3608029"/>
            <a:ext cx="5218607" cy="25341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ru-RU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</a:rPr>
              <a:t>Наврузова Майрам </a:t>
            </a:r>
            <a:r>
              <a:rPr lang="ru-RU" sz="2200" b="1" dirty="0" err="1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</a:rPr>
              <a:t>Гаджимирзоевна</a:t>
            </a:r>
            <a:endParaRPr lang="ru-RU" sz="2200" b="1" dirty="0">
              <a:solidFill>
                <a:schemeClr val="bg1"/>
              </a:solidFill>
              <a:latin typeface="Bahnschrift Condensed" panose="020B0502040204020203" pitchFamily="34" charset="0"/>
              <a:ea typeface="Roboto Black" pitchFamily="2" charset="0"/>
            </a:endParaRPr>
          </a:p>
          <a:p>
            <a:pPr algn="l">
              <a:spcBef>
                <a:spcPts val="0"/>
              </a:spcBef>
            </a:pPr>
            <a:r>
              <a:rPr lang="ru-RU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</a:rPr>
              <a:t>Учитель-логопед МКУ ДОД Д/С «Юный Космонавт» </a:t>
            </a:r>
          </a:p>
          <a:p>
            <a:pPr algn="l">
              <a:spcBef>
                <a:spcPts val="0"/>
              </a:spcBef>
            </a:pPr>
            <a:r>
              <a:rPr lang="ru-RU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</a:rPr>
              <a:t>с. Ахты, Ахтынского Района, РД</a:t>
            </a:r>
          </a:p>
          <a:p>
            <a:pPr algn="l">
              <a:spcBef>
                <a:spcPts val="0"/>
              </a:spcBef>
            </a:pPr>
            <a:r>
              <a:rPr lang="en-US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  <a:cs typeface="Arial" pitchFamily="34" charset="0"/>
              </a:rPr>
              <a:t>E-mail</a:t>
            </a:r>
            <a:r>
              <a:rPr lang="ru-RU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  <a:cs typeface="Arial" pitchFamily="34" charset="0"/>
              </a:rPr>
              <a:t>: </a:t>
            </a:r>
            <a:r>
              <a:rPr lang="en-US" sz="2200" b="1" dirty="0">
                <a:solidFill>
                  <a:schemeClr val="bg1"/>
                </a:solidFill>
                <a:latin typeface="Bahnschrift Condensed" panose="020B0502040204020203" pitchFamily="34" charset="0"/>
                <a:ea typeface="Roboto Black" pitchFamily="2" charset="0"/>
                <a:cs typeface="Arial" pitchFamily="34" charset="0"/>
              </a:rPr>
              <a:t>maryam.navruzova@yandex.ru</a:t>
            </a:r>
            <a:endParaRPr lang="ru-RU" sz="2200" b="1" dirty="0">
              <a:solidFill>
                <a:schemeClr val="bg1"/>
              </a:solidFill>
              <a:latin typeface="Bahnschrift Condensed" panose="020B0502040204020203" pitchFamily="34" charset="0"/>
              <a:ea typeface="Roboto Black" pitchFamily="2" charset="0"/>
              <a:cs typeface="Arial" pitchFamily="34" charset="0"/>
            </a:endParaRPr>
          </a:p>
        </p:txBody>
      </p:sp>
      <p:pic>
        <p:nvPicPr>
          <p:cNvPr id="22" name="Рисунок 21" descr="1676281338_logo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26982" y="207965"/>
            <a:ext cx="2745432" cy="1529053"/>
          </a:xfrm>
          <a:prstGeom prst="rect">
            <a:avLst/>
          </a:prstGeom>
        </p:spPr>
      </p:pic>
      <p:pic>
        <p:nvPicPr>
          <p:cNvPr id="21" name="Рисунок 20" descr="1-0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97932" y="1080393"/>
            <a:ext cx="3015437" cy="3600399"/>
          </a:xfrm>
          <a:prstGeom prst="rect">
            <a:avLst/>
          </a:prstGeom>
        </p:spPr>
      </p:pic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2DEA896D-0F7B-44EB-B0C2-A154C6B70047}"/>
              </a:ext>
            </a:extLst>
          </p:cNvPr>
          <p:cNvSpPr txBox="1">
            <a:spLocks/>
          </p:cNvSpPr>
          <p:nvPr/>
        </p:nvSpPr>
        <p:spPr>
          <a:xfrm>
            <a:off x="97352" y="543141"/>
            <a:ext cx="4587856" cy="16100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ahnschrift Condensed" panose="020B0502040204020203" pitchFamily="34" charset="0"/>
                <a:cs typeface="Calibri" panose="020F0502020204030204" pitchFamily="34" charset="0"/>
              </a:rPr>
              <a:t>ДАЙДЖЕСТ ПЕДАГОГА –НАСТАВНИКА </a:t>
            </a:r>
          </a:p>
          <a:p>
            <a:endParaRPr lang="ru-RU" sz="2800" b="1" dirty="0">
              <a:solidFill>
                <a:schemeClr val="accent6">
                  <a:lumMod val="40000"/>
                  <a:lumOff val="60000"/>
                </a:schemeClr>
              </a:solidFill>
              <a:latin typeface="Bahnschrift Condensed" panose="020B0502040204020203" pitchFamily="34" charset="0"/>
              <a:cs typeface="Calibri" panose="020F0502020204030204" pitchFamily="34" charset="0"/>
            </a:endParaRPr>
          </a:p>
          <a:p>
            <a:r>
              <a:rPr lang="ru-RU" sz="2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ahnschrift Condensed" panose="020B0502040204020203" pitchFamily="34" charset="0"/>
                <a:cs typeface="Calibri" panose="020F0502020204030204" pitchFamily="34" charset="0"/>
              </a:rPr>
              <a:t>ПЕДАГОГИЧЕСКОЕ НАСЛЕДИЕ  </a:t>
            </a:r>
          </a:p>
          <a:p>
            <a:r>
              <a:rPr lang="ru-RU" sz="2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Bahnschrift Condensed" panose="020B0502040204020203" pitchFamily="34" charset="0"/>
                <a:cs typeface="Calibri" panose="020F0502020204030204" pitchFamily="34" charset="0"/>
              </a:rPr>
              <a:t>К.Д. УШИНСКОГО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E9D21-8DEE-FCB5-F048-733B1A1D8AAE}"/>
              </a:ext>
            </a:extLst>
          </p:cNvPr>
          <p:cNvSpPr txBox="1"/>
          <p:nvPr/>
        </p:nvSpPr>
        <p:spPr>
          <a:xfrm>
            <a:off x="4954457" y="5988066"/>
            <a:ext cx="540098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«Преподаватель должен иметь необыкновенно много нравственной энергии, чтоб не уснуть под убаюкивающее журчанье однообразной учительской жизни».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174" y="58801"/>
            <a:ext cx="9144000" cy="666750"/>
          </a:xfrm>
          <a:prstGeom prst="rect">
            <a:avLst/>
          </a:prstGeom>
        </p:spPr>
      </p:pic>
      <p:pic>
        <p:nvPicPr>
          <p:cNvPr id="9" name="Picture 2" descr="C:\Users\dshershavin\Desktop\7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64" y="7109980"/>
            <a:ext cx="10324687" cy="139422"/>
          </a:xfrm>
          <a:prstGeom prst="rect">
            <a:avLst/>
          </a:prstGeom>
          <a:noFill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CD3F35-7816-B8F3-64D2-73234EA1DD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68972" y="6553001"/>
            <a:ext cx="1471213" cy="373165"/>
          </a:xfrm>
          <a:prstGeom prst="rect">
            <a:avLst/>
          </a:prstGeom>
        </p:spPr>
      </p:pic>
      <p:pic>
        <p:nvPicPr>
          <p:cNvPr id="11" name="Рисунок 10" descr="1676281338_logo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3168" y="95961"/>
            <a:ext cx="1982183" cy="110396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630671-3700-EFC8-696C-97FF62F5181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 l="3721" t="3214" r="66888" b="51786"/>
          <a:stretch>
            <a:fillRect/>
          </a:stretch>
        </p:blipFill>
        <p:spPr bwMode="auto">
          <a:xfrm>
            <a:off x="270198" y="766430"/>
            <a:ext cx="1456410" cy="1937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E1D988-7F82-0728-70F2-BCE581711C5E}"/>
              </a:ext>
            </a:extLst>
          </p:cNvPr>
          <p:cNvSpPr txBox="1"/>
          <p:nvPr/>
        </p:nvSpPr>
        <p:spPr>
          <a:xfrm>
            <a:off x="1782366" y="943683"/>
            <a:ext cx="71997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«В знак высочайшей общественной значимости профессии учителя 2023 год, год 200-летия со дня рождения одного из основателей российской педагогики Константина Дмитриевича Ушинского, будет посвящен в нашей стране педагогам и наставникам, будет Год учителя, Год педагога».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39C653-982E-F273-D2CE-BB382AF5497F}"/>
              </a:ext>
            </a:extLst>
          </p:cNvPr>
          <p:cNvSpPr txBox="1"/>
          <p:nvPr/>
        </p:nvSpPr>
        <p:spPr>
          <a:xfrm>
            <a:off x="1726608" y="2032999"/>
            <a:ext cx="8294543" cy="1063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1950"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Указом  Президента  2023 год решено посвятить Педагогам и Наставникам. Необходимость обратить внимание на людей, которые занимаются воспитанием и обучением нашего подрастающего поколения назрела давно. Система советского образования разрушена, а заимствованная у других стран (прежде всего у США) образовательная система совершенно не отвечает желаниям и требованиям россиян. </a:t>
            </a:r>
            <a:endParaRPr lang="ru-RU" sz="1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334F695-94E6-9F0A-C247-0A511DAF5288}"/>
              </a:ext>
            </a:extLst>
          </p:cNvPr>
          <p:cNvSpPr txBox="1"/>
          <p:nvPr/>
        </p:nvSpPr>
        <p:spPr>
          <a:xfrm>
            <a:off x="234455" y="2657832"/>
            <a:ext cx="9937104" cy="1744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1950" algn="just">
              <a:lnSpc>
                <a:spcPct val="115000"/>
              </a:lnSpc>
              <a:spcAft>
                <a:spcPts val="1000"/>
              </a:spcAft>
            </a:pPr>
            <a:endParaRPr lang="ru-RU" sz="24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1950"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Дети, наше будущее – эта простая истина никогда не устаревает и от того, как мы воспитаем наших детей, зависит будущее России. </a:t>
            </a:r>
          </a:p>
          <a:p>
            <a:pPr indent="361950"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в 2023 году отмечается 200-летие Константина Дмитриевича Ушинского. 5 октября 2022 года, в День учителя, Президентом России было объявлено, что 2023 год будет посвящен Педагогам и Наставникам.</a:t>
            </a:r>
            <a:endParaRPr lang="ru-RU" sz="1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FAC8279-C29E-352B-F377-8DE69359AA7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b="59828"/>
          <a:stretch/>
        </p:blipFill>
        <p:spPr bwMode="auto">
          <a:xfrm>
            <a:off x="4791792" y="4607711"/>
            <a:ext cx="4969980" cy="1511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66FDB8C-7B2F-0663-E5E0-F7B501FC977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l="5182" t="39545" r="4143"/>
          <a:stretch/>
        </p:blipFill>
        <p:spPr bwMode="auto">
          <a:xfrm>
            <a:off x="287393" y="4637212"/>
            <a:ext cx="4494318" cy="226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3920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174" y="58801"/>
            <a:ext cx="9144000" cy="666750"/>
          </a:xfrm>
          <a:prstGeom prst="rect">
            <a:avLst/>
          </a:prstGeom>
        </p:spPr>
      </p:pic>
      <p:pic>
        <p:nvPicPr>
          <p:cNvPr id="9" name="Picture 2" descr="C:\Users\dshershavin\Desktop\7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64" y="7109980"/>
            <a:ext cx="10324687" cy="139422"/>
          </a:xfrm>
          <a:prstGeom prst="rect">
            <a:avLst/>
          </a:prstGeom>
          <a:noFill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CD3F35-7816-B8F3-64D2-73234EA1DD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68972" y="6553001"/>
            <a:ext cx="1471213" cy="3731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820BE-4854-875A-BE5F-3F9CB92CC8C7}"/>
              </a:ext>
            </a:extLst>
          </p:cNvPr>
          <p:cNvSpPr txBox="1"/>
          <p:nvPr/>
        </p:nvSpPr>
        <p:spPr>
          <a:xfrm>
            <a:off x="270198" y="205733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Futura PT Bold" pitchFamily="34" charset="-52"/>
              </a:rPr>
              <a:t>Представление педагога-автора</a:t>
            </a:r>
          </a:p>
        </p:txBody>
      </p:sp>
      <p:pic>
        <p:nvPicPr>
          <p:cNvPr id="11" name="Рисунок 10" descr="1676281338_logo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44648" y="58800"/>
            <a:ext cx="1876605" cy="1045165"/>
          </a:xfrm>
          <a:prstGeom prst="rect">
            <a:avLst/>
          </a:prstGeom>
        </p:spPr>
      </p:pic>
      <p:sp>
        <p:nvSpPr>
          <p:cNvPr id="6" name="Объект 1">
            <a:extLst>
              <a:ext uri="{FF2B5EF4-FFF2-40B4-BE49-F238E27FC236}">
                <a16:creationId xmlns:a16="http://schemas.microsoft.com/office/drawing/2014/main" id="{8163F473-75C2-1894-B5F1-19B4813A1362}"/>
              </a:ext>
            </a:extLst>
          </p:cNvPr>
          <p:cNvSpPr txBox="1">
            <a:spLocks/>
          </p:cNvSpPr>
          <p:nvPr/>
        </p:nvSpPr>
        <p:spPr>
          <a:xfrm>
            <a:off x="-809922" y="3528665"/>
            <a:ext cx="8568952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br>
              <a:rPr lang="ru-RU" sz="3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BAFFC4-38C9-37DC-3E9E-22070F532E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8" y="872483"/>
            <a:ext cx="2246281" cy="2616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E9BACDF-2CF6-1E88-DA8F-E610A197A358}"/>
              </a:ext>
            </a:extLst>
          </p:cNvPr>
          <p:cNvSpPr txBox="1"/>
          <p:nvPr/>
        </p:nvSpPr>
        <p:spPr>
          <a:xfrm>
            <a:off x="2424040" y="1622572"/>
            <a:ext cx="4334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Bahnschrift Condensed" panose="020B0502040204020203" pitchFamily="34" charset="0"/>
              </a:rPr>
              <a:t>О СЕБЕ: </a:t>
            </a:r>
            <a:r>
              <a:rPr lang="ru-RU" sz="1600" dirty="0">
                <a:latin typeface="Bahnschrift Condensed" panose="020B0502040204020203" pitchFamily="34" charset="0"/>
              </a:rPr>
              <a:t>Я, Наврузова Майрам </a:t>
            </a:r>
            <a:r>
              <a:rPr lang="ru-RU" sz="1600" dirty="0" err="1">
                <a:latin typeface="Bahnschrift Condensed" panose="020B0502040204020203" pitchFamily="34" charset="0"/>
              </a:rPr>
              <a:t>Гаджимирзоевна</a:t>
            </a:r>
            <a:r>
              <a:rPr lang="ru-RU" sz="1600" dirty="0">
                <a:latin typeface="Bahnschrift Condensed" panose="020B0502040204020203" pitchFamily="34" charset="0"/>
              </a:rPr>
              <a:t>, </a:t>
            </a:r>
          </a:p>
          <a:p>
            <a:r>
              <a:rPr lang="ru-RU" sz="1600" dirty="0">
                <a:latin typeface="Bahnschrift Condensed" panose="020B0502040204020203" pitchFamily="34" charset="0"/>
              </a:rPr>
              <a:t>работаю учителем-логопедом в </a:t>
            </a:r>
          </a:p>
          <a:p>
            <a:r>
              <a:rPr lang="ru-RU" sz="1600" dirty="0">
                <a:latin typeface="Bahnschrift Condensed" panose="020B0502040204020203" pitchFamily="34" charset="0"/>
              </a:rPr>
              <a:t>МКУ ДОД д/с «Юный Космонавт»</a:t>
            </a:r>
            <a:r>
              <a:rPr lang="ru-RU" sz="1600" b="1" dirty="0">
                <a:latin typeface="Bahnschrift Condensed" panose="020B0502040204020203" pitchFamily="34" charset="0"/>
              </a:rPr>
              <a:t> </a:t>
            </a:r>
            <a:r>
              <a:rPr lang="ru-RU" sz="1600" dirty="0">
                <a:latin typeface="Bahnschrift Condensed" panose="020B0502040204020203" pitchFamily="34" charset="0"/>
              </a:rPr>
              <a:t>с 2018 года.</a:t>
            </a:r>
          </a:p>
          <a:p>
            <a:r>
              <a:rPr lang="ru-RU" sz="1600" dirty="0">
                <a:latin typeface="Bahnschrift Condensed" panose="020B0502040204020203" pitchFamily="34" charset="0"/>
              </a:rPr>
              <a:t>Педагогический стаж 10 лет.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E7F8804-6BEA-D87C-849E-C93DC4AF3A63}"/>
              </a:ext>
            </a:extLst>
          </p:cNvPr>
          <p:cNvSpPr txBox="1"/>
          <p:nvPr/>
        </p:nvSpPr>
        <p:spPr>
          <a:xfrm>
            <a:off x="270199" y="3528543"/>
            <a:ext cx="965718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/>
            <a:r>
              <a:rPr lang="ru-RU" sz="1600" b="1" dirty="0">
                <a:latin typeface="Bahnschrift Condensed" panose="020B0502040204020203" pitchFamily="34" charset="0"/>
              </a:rPr>
              <a:t>Я - НАСТАВНИК: 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Наставник</a:t>
            </a:r>
            <a:r>
              <a:rPr lang="ru-RU" sz="1600" dirty="0">
                <a:solidFill>
                  <a:srgbClr val="111111"/>
                </a:solidFill>
                <a:latin typeface="Bahnschrift Condensed" panose="020B0502040204020203" pitchFamily="34" charset="0"/>
              </a:rPr>
              <a:t> это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 друг, советчик, помощник. В одну специальность входит много других социальных ролей. И эти все роли есть во мне. Горжусь ли тем, что я </a:t>
            </a:r>
            <a:r>
              <a:rPr lang="ru-RU" sz="160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учитель-логопед? 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Безусловно. </a:t>
            </a:r>
            <a:r>
              <a:rPr lang="ru-RU" sz="160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Учитель-логопед многогранен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, опытен, добр, справедлив и талантлив. Много положительных качеств, не правда ли? Это все помогает педагогу </a:t>
            </a:r>
            <a:r>
              <a:rPr lang="ru-RU" sz="1600" b="1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научить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 и передать ребенку свои знания, помочь ему наставить на правильный путь и не дать ошибиться.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965C85-5193-361C-7027-1433B8A4322D}"/>
              </a:ext>
            </a:extLst>
          </p:cNvPr>
          <p:cNvSpPr txBox="1"/>
          <p:nvPr/>
        </p:nvSpPr>
        <p:spPr>
          <a:xfrm>
            <a:off x="270198" y="4697668"/>
            <a:ext cx="96571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5600" algn="just"/>
            <a:r>
              <a:rPr lang="ru-RU" sz="1600" b="1" dirty="0">
                <a:latin typeface="Bahnschrift Condensed" panose="020B0502040204020203" pitchFamily="34" charset="0"/>
              </a:rPr>
              <a:t>РАЗМЫШЛЕНИЯ:  </a:t>
            </a:r>
            <a:r>
              <a:rPr lang="ru-RU" sz="160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Сделаем вывод, что роль учителя-логопеда в современном мире проявляется очень значимой и необходимой для гармоничного развития молодого поколения. Система дошкольного образования важна и актуальна, она закладывает в ребенке все основные особенности личности, определяя качество дальнейшего всестороннего развития.</a:t>
            </a:r>
            <a:r>
              <a:rPr lang="ru-RU" sz="1600" dirty="0">
                <a:latin typeface="Bahnschrift Condensed" panose="020B0502040204020203" pitchFamily="34" charset="0"/>
              </a:rPr>
              <a:t> </a:t>
            </a:r>
          </a:p>
          <a:p>
            <a:pPr indent="355600" algn="just"/>
            <a:r>
              <a:rPr lang="ru-RU" sz="16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Я верю, что будущее страны в наших руках. От нас зависит, каким оно будет, и если каждый педагог будет серьезно подходить к своей работе, постоянно развиваться, профессионально и вдумчиво выполнять свои обязанности, то мы можем воспитать из детей сильную, нравственную личность, которая будет крепко стоять на ногах и найдет место в своей жизни.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58C8864-E9D7-5581-1936-E4E8BA853CCC}"/>
              </a:ext>
            </a:extLst>
          </p:cNvPr>
          <p:cNvSpPr txBox="1"/>
          <p:nvPr/>
        </p:nvSpPr>
        <p:spPr>
          <a:xfrm>
            <a:off x="4590679" y="1287779"/>
            <a:ext cx="5643966" cy="2026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вы удачно выберете труд и вложите в</a:t>
            </a:r>
          </a:p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него свою душу, то счастье само отыщет   вас.                                                                                    </a:t>
            </a:r>
            <a:endParaRPr lang="ru-RU" sz="1400" dirty="0">
              <a:effectLst/>
              <a:latin typeface="Bahnschrift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счастливого педагога сразу видно в среде                           </a:t>
            </a:r>
            <a:endParaRPr lang="ru-RU" sz="1400" dirty="0">
              <a:effectLst/>
              <a:latin typeface="Bahnschrift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детей, он понимает их потребности, налаживает  </a:t>
            </a:r>
            <a:endParaRPr lang="ru-RU" sz="1400" dirty="0">
              <a:effectLst/>
              <a:latin typeface="Bahnschrift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контакты с родителями.</a:t>
            </a:r>
            <a:endParaRPr lang="ru-RU" sz="1400" dirty="0">
              <a:effectLst/>
              <a:latin typeface="Bahnschrift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Aft>
                <a:spcPts val="1000"/>
              </a:spcAft>
            </a:pPr>
            <a:r>
              <a:rPr lang="ru-RU" sz="1400" i="1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К.Д. Ушинский</a:t>
            </a:r>
            <a:endParaRPr lang="ru-RU" sz="1400" dirty="0">
              <a:effectLst/>
              <a:latin typeface="Bahnschrift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155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51" y="31969"/>
            <a:ext cx="9144000" cy="666750"/>
          </a:xfrm>
          <a:prstGeom prst="rect">
            <a:avLst/>
          </a:prstGeom>
        </p:spPr>
      </p:pic>
      <p:pic>
        <p:nvPicPr>
          <p:cNvPr id="9" name="Picture 2" descr="C:\Users\dshershavin\Desktop\7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856" y="7134505"/>
            <a:ext cx="10279787" cy="138815"/>
          </a:xfrm>
          <a:prstGeom prst="rect">
            <a:avLst/>
          </a:prstGeom>
          <a:noFill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CD3F35-7816-B8F3-64D2-73234EA1DD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94615" y="6761340"/>
            <a:ext cx="1471213" cy="373165"/>
          </a:xfrm>
          <a:prstGeom prst="rect">
            <a:avLst/>
          </a:prstGeom>
        </p:spPr>
      </p:pic>
      <p:pic>
        <p:nvPicPr>
          <p:cNvPr id="7" name="Picture 2" descr="C:\Users\dshershavin\Desktop\ND_LOGO_s.png">
            <a:extLst>
              <a:ext uri="{FF2B5EF4-FFF2-40B4-BE49-F238E27FC236}">
                <a16:creationId xmlns:a16="http://schemas.microsoft.com/office/drawing/2014/main" id="{D9597624-AC14-49FF-A4C7-55A237F1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2007" y="6248339"/>
            <a:ext cx="1100043" cy="52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820BE-4854-875A-BE5F-3F9CB92CC8C7}"/>
              </a:ext>
            </a:extLst>
          </p:cNvPr>
          <p:cNvSpPr txBox="1"/>
          <p:nvPr/>
        </p:nvSpPr>
        <p:spPr>
          <a:xfrm>
            <a:off x="486222" y="15880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Futura PT Bold" pitchFamily="34" charset="-52"/>
              </a:rPr>
              <a:t>Суть наставничества</a:t>
            </a:r>
          </a:p>
        </p:txBody>
      </p:sp>
      <p:pic>
        <p:nvPicPr>
          <p:cNvPr id="8" name="Рисунок 7" descr="1676281338_logo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824691" y="5099"/>
            <a:ext cx="1494226" cy="8322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2B37548-1DDC-B22D-9C24-57B8055839A3}"/>
              </a:ext>
            </a:extLst>
          </p:cNvPr>
          <p:cNvSpPr txBox="1"/>
          <p:nvPr/>
        </p:nvSpPr>
        <p:spPr>
          <a:xfrm>
            <a:off x="136126" y="720633"/>
            <a:ext cx="8333585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57188" algn="just"/>
            <a:r>
              <a:rPr lang="ru-RU" sz="14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Почему я стала </a:t>
            </a:r>
            <a:r>
              <a:rPr lang="ru-RU" sz="140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учителем-логопедом</a:t>
            </a:r>
            <a:r>
              <a:rPr lang="ru-RU" sz="14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?</a:t>
            </a:r>
            <a:r>
              <a:rPr lang="ru-RU" sz="1400" b="0" i="0" dirty="0">
                <a:effectLst/>
                <a:latin typeface="Bahnschrift Condensed" panose="020B0502040204020203" pitchFamily="34" charset="0"/>
              </a:rPr>
              <a:t> В жизни каждого человека был или есть свой наставник или учитель. В человека от природы заложено много талантов и умений, которые необходимо развивать и направлять в нужное русло. Задумавшись над вопросом, кто же является главным наставником в моей жизни, я могу сказать, что –это моя мама. </a:t>
            </a:r>
            <a:r>
              <a:rPr lang="ru-RU" sz="1400" b="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Меня всегда восхищала моя мама. Она терпеливо объясняла, если я не понимала, выслушивала, когда было трудно и помогала, когда я опускала руки. Мама педагог, учитель-логопед с 30 летним стажем. К концу учебы в школе я твердо поняла, что свяжу свою жизнь с этой профессией.</a:t>
            </a:r>
            <a:r>
              <a:rPr lang="ru-RU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indent="355600" algn="just"/>
            <a:r>
              <a:rPr lang="ru-RU" sz="1400" i="0" dirty="0">
                <a:solidFill>
                  <a:srgbClr val="111111"/>
                </a:solidFill>
                <a:effectLst/>
                <a:latin typeface="Bahnschrift Condensed" panose="020B0502040204020203" pitchFamily="34" charset="0"/>
              </a:rPr>
              <a:t>И вот теперь я учитель-логопед и работаю в детском саду. Я понимаю, что моя миссия- научить ребенка, заложить в него те знания, которые понадобятся ему в дальнейшей жизни. Моя работа заключается в том, чтобы дети, выпускаясь из детского сада, красиво и правильно говорили.</a:t>
            </a:r>
          </a:p>
          <a:p>
            <a:pPr indent="355600" algn="just"/>
            <a:r>
              <a:rPr lang="ru-RU" sz="1400" b="0" i="0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</a:rPr>
              <a:t>Человек счастлив, когда получает удовольствие от своей работы. Ведь большую часть жизни мы проводим на работе. Для меня учитель-логопед— это не просто работа, это призвание, это жизнь. С нашими детьми мы не работаем, мы проживаем каждый день. Каждый день для нас сказка, попадая в которую мы узнаем что-то новое, удивительное и невероятное, делаем открытия, становимся самостоятельнее, проявляем свое творческое начало. Мы становимся умнее, образованнее, культурнее и, самое главное, счастливее. Самая большая награда – это видеть счастье в глазах детей</a:t>
            </a:r>
            <a:endParaRPr lang="ru-RU" sz="1400" dirty="0">
              <a:latin typeface="Bahnschrift Condensed" panose="020B0502040204020203" pitchFamily="34" charset="0"/>
            </a:endParaRPr>
          </a:p>
          <a:p>
            <a:pPr indent="357188" algn="just"/>
            <a:endParaRPr lang="ru-RU" sz="1200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53E5A1A-3A8D-9F81-533B-FAE987E440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711" y="875365"/>
            <a:ext cx="1871663" cy="2805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2196D19-6A3A-C216-237E-CE9229637B87}"/>
              </a:ext>
            </a:extLst>
          </p:cNvPr>
          <p:cNvSpPr txBox="1"/>
          <p:nvPr/>
        </p:nvSpPr>
        <p:spPr>
          <a:xfrm>
            <a:off x="5109301" y="4638630"/>
            <a:ext cx="53681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0" i="0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</a:rPr>
              <a:t>«ЧЕЛОВЕК РОЖДЕН ДЛЯ ТРУДА; ТРУД СОСТАВЛЯЕТ ЕГО ЗЕМНОЕ СЧАСТЬЕ,</a:t>
            </a:r>
            <a:br>
              <a:rPr lang="ru-RU" sz="1400" dirty="0">
                <a:latin typeface="Bahnschrift Condensed" panose="020B0502040204020203" pitchFamily="34" charset="0"/>
              </a:rPr>
            </a:br>
            <a:r>
              <a:rPr lang="ru-RU" sz="1400" b="0" i="0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</a:rPr>
              <a:t>ТРУД – ЛУЧШИЙ ХРАНИТЕЛЬ ЧЕЛОВЕЧЕСКОЙ</a:t>
            </a:r>
            <a:br>
              <a:rPr lang="ru-RU" sz="1400" dirty="0">
                <a:latin typeface="Bahnschrift Condensed" panose="020B0502040204020203" pitchFamily="34" charset="0"/>
              </a:rPr>
            </a:br>
            <a:r>
              <a:rPr lang="ru-RU" sz="1400" b="0" i="0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</a:rPr>
              <a:t>НРАВСТВЕННОСТИ, И ТРУД ЖЕ ДОЛЖЕН БЫТЬ ВОСПИТАТЕЛЕМ ЧЕЛОВЕКА.»</a:t>
            </a:r>
            <a:br>
              <a:rPr lang="ru-RU" sz="1400" dirty="0">
                <a:latin typeface="Bahnschrift Condensed" panose="020B0502040204020203" pitchFamily="34" charset="0"/>
              </a:rPr>
            </a:br>
            <a:r>
              <a:rPr lang="ru-RU" sz="1400" b="0" i="0" dirty="0">
                <a:solidFill>
                  <a:srgbClr val="000000"/>
                </a:solidFill>
                <a:effectLst/>
                <a:latin typeface="Bahnschrift Condensed" panose="020B0502040204020203" pitchFamily="34" charset="0"/>
              </a:rPr>
              <a:t>К.Д. УШИНСКИЙ</a:t>
            </a:r>
            <a:endParaRPr lang="ru-RU" sz="1400" dirty="0">
              <a:latin typeface="Bahnschrift Condensed" panose="020B0502040204020203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12E81-0BE9-01C9-52A2-16F2C0F88A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84" y="3633492"/>
            <a:ext cx="4504135" cy="337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09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283" y="35308"/>
            <a:ext cx="9144000" cy="666750"/>
          </a:xfrm>
          <a:prstGeom prst="rect">
            <a:avLst/>
          </a:prstGeom>
        </p:spPr>
      </p:pic>
      <p:pic>
        <p:nvPicPr>
          <p:cNvPr id="9" name="Picture 2" descr="C:\Users\dshershavin\Desktop\7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77" y="7137602"/>
            <a:ext cx="10333746" cy="139544"/>
          </a:xfrm>
          <a:prstGeom prst="rect">
            <a:avLst/>
          </a:prstGeom>
          <a:noFill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CD3F35-7816-B8F3-64D2-73234EA1DD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65283" y="6603107"/>
            <a:ext cx="1265647" cy="4535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820BE-4854-875A-BE5F-3F9CB92CC8C7}"/>
              </a:ext>
            </a:extLst>
          </p:cNvPr>
          <p:cNvSpPr txBox="1"/>
          <p:nvPr/>
        </p:nvSpPr>
        <p:spPr>
          <a:xfrm>
            <a:off x="270198" y="148762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Futura PT Bold" pitchFamily="34" charset="-52"/>
              </a:rPr>
              <a:t>Цитаты К.Д. Ушинского</a:t>
            </a:r>
          </a:p>
        </p:txBody>
      </p:sp>
      <p:pic>
        <p:nvPicPr>
          <p:cNvPr id="8" name="Рисунок 7" descr="1676281338_logo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23126" y="68217"/>
            <a:ext cx="1707804" cy="9511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8190CA-9236-AD29-E09E-DC7D67E6E7BC}"/>
              </a:ext>
            </a:extLst>
          </p:cNvPr>
          <p:cNvSpPr txBox="1"/>
          <p:nvPr/>
        </p:nvSpPr>
        <p:spPr>
          <a:xfrm>
            <a:off x="3064173" y="1100322"/>
            <a:ext cx="741682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Детским чувством, точно так же как и детской мыслью, должно руководить, не насилуя его.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722BBB-6628-4547-C5CB-0A810438B0E1}"/>
              </a:ext>
            </a:extLst>
          </p:cNvPr>
          <p:cNvSpPr txBox="1"/>
          <p:nvPr/>
        </p:nvSpPr>
        <p:spPr>
          <a:xfrm>
            <a:off x="3064173" y="1519829"/>
            <a:ext cx="719472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Почти все признают, что воспитание требует терпения, но весьма немногие пришли к убеждению, что, кроме терпения, врожденной способности и навыка, необходимы еще и специальные знания.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837F32-CA65-4491-506C-690B7EBEE738}"/>
              </a:ext>
            </a:extLst>
          </p:cNvPr>
          <p:cNvSpPr txBox="1"/>
          <p:nvPr/>
        </p:nvSpPr>
        <p:spPr>
          <a:xfrm>
            <a:off x="3064173" y="2207441"/>
            <a:ext cx="723276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Искусство воспитания имеет ту особенность, что почти всем оно кажется делом знакомым и понятным, и иным даже делом легким, — и тем понятнее и легче кажется оно, чем менее человек с ним знаком, теоретически или практически.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036D79-C344-9D17-9894-C539893C2B3B}"/>
              </a:ext>
            </a:extLst>
          </p:cNvPr>
          <p:cNvSpPr txBox="1"/>
          <p:nvPr/>
        </p:nvSpPr>
        <p:spPr>
          <a:xfrm>
            <a:off x="3064173" y="3124573"/>
            <a:ext cx="71947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Воспитатель не чиновник; а если он чиновник, то он не воспитатель.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85AF8F-5CA1-2998-F28A-4A82AFB14CDF}"/>
              </a:ext>
            </a:extLst>
          </p:cNvPr>
          <p:cNvSpPr txBox="1"/>
          <p:nvPr/>
        </p:nvSpPr>
        <p:spPr>
          <a:xfrm>
            <a:off x="3064172" y="3537301"/>
            <a:ext cx="72327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Природные воспитательные таланты, сами по себе прокладывающие дорогу в деле воспитания, встречаются реже, чем какие либо другие таланты, а потому и нельзя рассчитывать на них там, где требуются многие тысячи учителей.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75E43B1-390E-966F-252F-CACD461A680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4430" t="22402" r="7919" b="17426"/>
          <a:stretch/>
        </p:blipFill>
        <p:spPr>
          <a:xfrm>
            <a:off x="270198" y="1019369"/>
            <a:ext cx="2592397" cy="31031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3563E3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43D7E9D-DF14-A777-3CF0-0BB4476197DC}"/>
              </a:ext>
            </a:extLst>
          </p:cNvPr>
          <p:cNvSpPr txBox="1"/>
          <p:nvPr/>
        </p:nvSpPr>
        <p:spPr>
          <a:xfrm>
            <a:off x="264428" y="4442472"/>
            <a:ext cx="100665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Леча больного, доктор только помогает природе; точно так же и наставник должен только помогать воспитаннику бороться с трудностями постижения того или другого предмета; не учить, а только помогать учиться.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4BEBB69-B75C-CE78-93BD-1D92F9C8A952}"/>
              </a:ext>
            </a:extLst>
          </p:cNvPr>
          <p:cNvSpPr txBox="1"/>
          <p:nvPr/>
        </p:nvSpPr>
        <p:spPr>
          <a:xfrm>
            <a:off x="247502" y="5053802"/>
            <a:ext cx="100325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Голова, наполненная отрывочными, бессвязными знаниями, похожа на кладовую, в которой все в беспорядке и где сам хозяин ничего не отыщет; голова, где только система без знания, похожа на лавку, в которой на всех ящиках есть надписи, а в ящиках пусто.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51505B-7643-4306-22B9-20EABCA29521}"/>
              </a:ext>
            </a:extLst>
          </p:cNvPr>
          <p:cNvSpPr txBox="1"/>
          <p:nvPr/>
        </p:nvSpPr>
        <p:spPr>
          <a:xfrm>
            <a:off x="226236" y="5671772"/>
            <a:ext cx="99887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333333"/>
                </a:solidFill>
                <a:effectLst/>
                <a:latin typeface="Bahnschrift Condensed" panose="020B0502040204020203" pitchFamily="34" charset="0"/>
              </a:rPr>
              <a:t>Ученье само по себе становится воспитанием только тогда, когда достигает высшей области науки, входит в мир идеи и вносит эту идею через разум в сердце человека. Только на этой ученой, а не учебной ступени наука приобретает нравственную силу.</a:t>
            </a:r>
            <a:endParaRPr lang="ru-RU" sz="1600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471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6750"/>
          </a:xfrm>
          <a:prstGeom prst="rect">
            <a:avLst/>
          </a:prstGeom>
        </p:spPr>
      </p:pic>
      <p:pic>
        <p:nvPicPr>
          <p:cNvPr id="9" name="Picture 2" descr="C:\Users\dshershavin\Desktop\7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260" y="7095050"/>
            <a:ext cx="9144000" cy="123478"/>
          </a:xfrm>
          <a:prstGeom prst="rect">
            <a:avLst/>
          </a:prstGeom>
          <a:noFill/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CD3F35-7816-B8F3-64D2-73234EA1DDB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83483" y="6624488"/>
            <a:ext cx="1471213" cy="373165"/>
          </a:xfrm>
          <a:prstGeom prst="rect">
            <a:avLst/>
          </a:prstGeom>
        </p:spPr>
      </p:pic>
      <p:pic>
        <p:nvPicPr>
          <p:cNvPr id="7" name="Picture 2" descr="C:\Users\dshershavin\Desktop\ND_LOGO_s.png">
            <a:extLst>
              <a:ext uri="{FF2B5EF4-FFF2-40B4-BE49-F238E27FC236}">
                <a16:creationId xmlns:a16="http://schemas.microsoft.com/office/drawing/2014/main" id="{D9597624-AC14-49FF-A4C7-55A237F1D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75" y="6499856"/>
            <a:ext cx="1100043" cy="52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820BE-4854-875A-BE5F-3F9CB92CC8C7}"/>
              </a:ext>
            </a:extLst>
          </p:cNvPr>
          <p:cNvSpPr txBox="1"/>
          <p:nvPr/>
        </p:nvSpPr>
        <p:spPr>
          <a:xfrm>
            <a:off x="270198" y="126835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Futura PT Bold" pitchFamily="34" charset="-52"/>
              </a:rPr>
              <a:t>Инфографика</a:t>
            </a:r>
          </a:p>
        </p:txBody>
      </p:sp>
      <p:pic>
        <p:nvPicPr>
          <p:cNvPr id="8" name="Рисунок 7" descr="1676281338_logo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24880" y="137998"/>
            <a:ext cx="1898760" cy="10575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C83575-C92E-8E9B-02A1-1FBB752503B7}"/>
              </a:ext>
            </a:extLst>
          </p:cNvPr>
          <p:cNvSpPr txBox="1"/>
          <p:nvPr/>
        </p:nvSpPr>
        <p:spPr>
          <a:xfrm>
            <a:off x="378210" y="1800473"/>
            <a:ext cx="9721080" cy="437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7"/>
              </a:rPr>
              <a:t>https://burido.ru/1045-tsitaty-ushinskogo</a:t>
            </a:r>
            <a:r>
              <a:rPr lang="ru-RU" dirty="0"/>
              <a:t>    </a:t>
            </a:r>
            <a:r>
              <a:rPr lang="ru-RU" sz="2000" dirty="0">
                <a:latin typeface="Bahnschrift Condensed" panose="020B0502040204020203" pitchFamily="34" charset="0"/>
              </a:rPr>
              <a:t>ЦИТАТЫ УШИНСКОГО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EEA1A0E-3B09-0968-985D-48996341394C}"/>
              </a:ext>
            </a:extLst>
          </p:cNvPr>
          <p:cNvSpPr txBox="1"/>
          <p:nvPr/>
        </p:nvSpPr>
        <p:spPr>
          <a:xfrm>
            <a:off x="378210" y="2436546"/>
            <a:ext cx="8765790" cy="437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8"/>
              </a:rPr>
              <a:t>https://profsouz.tgl.net.ru/2023/03/16/</a:t>
            </a:r>
            <a:r>
              <a:rPr lang="ru-RU" dirty="0"/>
              <a:t> </a:t>
            </a:r>
            <a:r>
              <a:rPr lang="ru-RU" sz="2000" dirty="0">
                <a:latin typeface="Bahnschrift Condensed" panose="020B0502040204020203" pitchFamily="34" charset="0"/>
              </a:rPr>
              <a:t>ЧИТАЕМ-ЦИТАТЫ-УШИНСКОГО/</a:t>
            </a:r>
          </a:p>
        </p:txBody>
      </p:sp>
    </p:spTree>
    <p:extLst>
      <p:ext uri="{BB962C8B-B14F-4D97-AF65-F5344CB8AC3E}">
        <p14:creationId xmlns:p14="http://schemas.microsoft.com/office/powerpoint/2010/main" val="35101637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6B25A043-8C94-4E68-8462-51DF85D27B7F}" vid="{99872733-ECC8-407B-B23F-996AAD14839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</Template>
  <TotalTime>1425</TotalTime>
  <Words>1084</Words>
  <Application>Microsoft Office PowerPoint</Application>
  <PresentationFormat>Произвольный</PresentationFormat>
  <Paragraphs>48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Калачинский</dc:creator>
  <cp:lastModifiedBy>maryam.navruzova@yandex.ru</cp:lastModifiedBy>
  <cp:revision>47</cp:revision>
  <dcterms:created xsi:type="dcterms:W3CDTF">2023-02-16T11:01:15Z</dcterms:created>
  <dcterms:modified xsi:type="dcterms:W3CDTF">2023-05-24T11:46:47Z</dcterms:modified>
</cp:coreProperties>
</file>